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77" r:id="rId3"/>
    <p:sldId id="278" r:id="rId4"/>
    <p:sldId id="280" r:id="rId5"/>
    <p:sldId id="281" r:id="rId6"/>
    <p:sldId id="271" r:id="rId7"/>
    <p:sldId id="279" r:id="rId8"/>
    <p:sldId id="283" r:id="rId9"/>
    <p:sldId id="282" r:id="rId10"/>
    <p:sldId id="273" r:id="rId11"/>
    <p:sldId id="26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6"/>
    <p:restoredTop sz="87560"/>
  </p:normalViewPr>
  <p:slideViewPr>
    <p:cSldViewPr snapToGrid="0">
      <p:cViewPr>
        <p:scale>
          <a:sx n="55" d="100"/>
          <a:sy n="55" d="100"/>
        </p:scale>
        <p:origin x="1120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0F444-CF69-714B-80E4-A62832DAC979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72D5-3111-0F4D-9B79-1EF228099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61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E72D5-3111-0F4D-9B79-1EF228099D8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11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willen/</a:t>
            </a:r>
            <a:r>
              <a:rPr lang="nl-NL" dirty="0" err="1"/>
              <a:t>kunnnen</a:t>
            </a:r>
            <a:r>
              <a:rPr lang="nl-NL" dirty="0"/>
              <a:t> we doen met de beschikbare tijd. Maak duidelijk waar we voor hebben gekozen.</a:t>
            </a:r>
          </a:p>
          <a:p>
            <a:endParaRPr lang="nl-NL" dirty="0"/>
          </a:p>
          <a:p>
            <a:r>
              <a:rPr lang="nl-NL" dirty="0"/>
              <a:t>Site</a:t>
            </a:r>
          </a:p>
          <a:p>
            <a:pPr marL="171450" indent="-171450">
              <a:buFontTx/>
              <a:buChar char="-"/>
            </a:pPr>
            <a:r>
              <a:rPr lang="nl-NL" dirty="0"/>
              <a:t>Google </a:t>
            </a:r>
            <a:r>
              <a:rPr lang="nl-NL" dirty="0" err="1"/>
              <a:t>ads</a:t>
            </a:r>
            <a:r>
              <a:rPr lang="nl-NL" dirty="0"/>
              <a:t> voor campagnes en site bezoek promoten</a:t>
            </a:r>
          </a:p>
          <a:p>
            <a:pPr marL="171450" indent="-171450">
              <a:buFontTx/>
              <a:buChar char="-"/>
            </a:pPr>
            <a:r>
              <a:rPr lang="nl-NL" dirty="0" err="1"/>
              <a:t>Seo</a:t>
            </a:r>
            <a:r>
              <a:rPr lang="nl-NL" dirty="0"/>
              <a:t> voor </a:t>
            </a:r>
            <a:r>
              <a:rPr lang="nl-NL" dirty="0" err="1"/>
              <a:t>texten</a:t>
            </a:r>
            <a:r>
              <a:rPr lang="nl-NL" dirty="0"/>
              <a:t> (betere vindbaarheid/semi gratis) – Ideaal is Chat GPT om voor dit soort dingen in te zetten.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0" indent="0">
              <a:buFontTx/>
              <a:buNone/>
            </a:pPr>
            <a:r>
              <a:rPr lang="nl-NL" dirty="0"/>
              <a:t>Belletjes (werken goed, mensen waarderen het)</a:t>
            </a:r>
          </a:p>
          <a:p>
            <a:pPr marL="171450" indent="-171450">
              <a:buFontTx/>
              <a:buChar char="-"/>
            </a:pPr>
            <a:r>
              <a:rPr lang="nl-NL" dirty="0"/>
              <a:t>Lead info voor actieve benadering (semi warme leads) (tot 10% conversie)</a:t>
            </a:r>
          </a:p>
          <a:p>
            <a:pPr marL="171450" indent="-171450">
              <a:buFontTx/>
              <a:buChar char="-"/>
            </a:pPr>
            <a:r>
              <a:rPr lang="nl-NL" dirty="0"/>
              <a:t>Actief bellen klantenlijst via </a:t>
            </a:r>
            <a:r>
              <a:rPr lang="nl-NL" dirty="0" err="1"/>
              <a:t>reach</a:t>
            </a:r>
            <a:r>
              <a:rPr lang="nl-NL" dirty="0"/>
              <a:t> met </a:t>
            </a:r>
            <a:r>
              <a:rPr lang="nl-NL" dirty="0" err="1"/>
              <a:t>catigorien</a:t>
            </a:r>
            <a:r>
              <a:rPr lang="nl-NL" dirty="0"/>
              <a:t> (</a:t>
            </a:r>
            <a:r>
              <a:rPr lang="nl-NL" dirty="0" err="1"/>
              <a:t>reach</a:t>
            </a:r>
            <a:r>
              <a:rPr lang="nl-NL" dirty="0"/>
              <a:t>) (5% conversie)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E72D5-3111-0F4D-9B79-1EF228099D8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68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CC251-EEE5-9B0B-587D-236DBE249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6BC6DC5-5849-4C4F-B339-EA990C24D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91DBD41-4CC9-48C8-5F36-2FBF9A396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Schrijf 3 manieren op waarvan jij denkt dat nieuwe gasten het best kunnen worden bereikt.</a:t>
            </a:r>
          </a:p>
          <a:p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Tweede stap is om te kijken naar </a:t>
            </a:r>
            <a:r>
              <a:rPr lang="nl-NL" dirty="0" err="1"/>
              <a:t>dubbelingen</a:t>
            </a: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  <a:p>
            <a:pPr marL="0" indent="0" algn="l">
              <a:buFontTx/>
              <a:buNone/>
            </a:pPr>
            <a:r>
              <a:rPr lang="nl-NL" dirty="0"/>
              <a:t>Maak de beslissing wat gaan we doen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A3BA81-CC97-A2E1-81B1-2E359AD2F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E72D5-3111-0F4D-9B79-1EF228099D8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72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Schrijf 3 manieren op waarvan jij denkt dat bestaande klanten worden gestimuleerd om terug te komen.</a:t>
            </a:r>
          </a:p>
          <a:p>
            <a:endParaRPr lang="nl-NL" dirty="0"/>
          </a:p>
          <a:p>
            <a:r>
              <a:rPr lang="nl-NL" dirty="0"/>
              <a:t>- Tweede stap is om te kijken naar </a:t>
            </a:r>
            <a:r>
              <a:rPr lang="nl-NL" dirty="0" err="1"/>
              <a:t>dubbelingen</a:t>
            </a:r>
            <a:endParaRPr lang="nl-NL" dirty="0"/>
          </a:p>
          <a:p>
            <a:endParaRPr lang="nl-NL" dirty="0"/>
          </a:p>
          <a:p>
            <a:r>
              <a:rPr lang="nl-NL" dirty="0"/>
              <a:t>Maak een duidelijke keuze in wat we gaan doen.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E72D5-3111-0F4D-9B79-1EF228099D8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6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5204A-8729-21C4-0E53-8CD6678C1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F75935-C741-DA3C-7CC8-125EC22E4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B9BAF7-BA60-BCC8-01EC-E1A98D11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B19FE6-9F64-AA74-8DED-8345DF93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7B05C7-D153-9BBB-7304-D6E02162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10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20810-941C-899C-D942-2DBE4727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1E97AE-2307-DDEB-B32D-E562D33CB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20B530-EB64-2C9B-C501-4BE2E823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264A90-0B9B-D0D7-A4E3-FFBDA25B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E39C83-DB37-50BF-0FF2-40704D67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03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EBC188E-B3CD-22EB-0C0D-898A15FDD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36B04F-48B3-0B4C-0EE8-15C6171E4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73E29A-1270-9D18-2B53-C9CFAABA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D357FD-F8D8-B5A4-035F-70D15D0B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1521F8-690A-6E52-8F4C-28FA20BD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20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43BCB-CBD6-F4D5-5369-210F38CE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933655-D8DA-4312-E891-64FCBDE7D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36A81B-6AA8-E317-8F1A-29256F81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F3962A-A2F3-3047-CF5D-83C76BDB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8678B8-9816-A187-E271-3CECED0C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66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559D8-39B5-A593-CE48-F2A64875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17628D-1DD1-A5BB-372B-C97E8C427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654567-77FB-CEC6-ED03-0ED1FF43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4AF344-6FE3-1D64-2241-ADFA19E7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AEE3FD-0112-8A19-5753-499AD0AB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D783C-D7BC-51CC-B1D5-A8A40C88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E42E24-065F-44C4-6542-E3EBDEE83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68CDA5-EF63-39C2-3D58-9C07520FE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1FE740-21BE-02CC-6A88-1FB7A0CD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92F9F0-9182-487E-4483-5F500471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02C38B-1F0F-FFBD-4B5B-F6B96B31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60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03B96-1E51-DB7D-0BD3-3CF72270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1B3493-C41C-23F9-BCB2-57D823C56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0C5BF5-9CA7-54DE-4A6A-72292B4F3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3C41E0-90FB-B5AE-DD0D-BF4EB1538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425DD53-0D22-6D4D-9AB3-793146986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C1EB9DD-BD52-791C-9901-CD89FADB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75F1D74-C173-1481-FA24-95A8C2A3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66BCAE-02AD-6AD5-C505-FDF49A19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9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43AF5-D3EA-6BB6-C8CC-097DE13E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CCF8C6-96A9-5F05-8BA4-4FC21082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EDFE7B-2489-F944-92FC-CCAA291C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BA84B7-C926-8ED3-A436-8B0C3B17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18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844A1C-6160-A7A6-3CBD-0BD20EDD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B26EE9-C5CE-034E-0729-8E38ADC0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072F4D-ECFD-9875-09BC-2D0815EE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13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AF472-D605-3881-E6E1-986933E1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A1E35-810B-DCF4-A0D7-1415366D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67C8B4-9031-F728-1F88-DC13A7721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CDCB83-0FD6-25C6-71C9-4EAD50B4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4A4B0D-0248-DAF2-1C09-D82A9F3B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3406BB-4D7D-2E4B-5A95-CA4A55C3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855E0-52F7-4A9C-B281-508A4C20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B1F4185-E147-0B51-D868-DEF10F93A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1B0038-07F8-9B08-0D48-9E6F7FA6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7A3F14-BF41-0A66-287C-38A5605C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ADFFED-C33F-BF39-8724-034EEF7A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63DA76-990F-1495-A8E2-21F6BA6F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18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F2FA4E-17EF-EEAD-6EF5-8F46E2BE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F370E0-1BCE-F20B-A20D-A11ABFA8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211724-8846-AC0D-A18E-5E2FFC1E7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715D97-6035-664F-BCAA-B3E8F02CF7EC}" type="datetimeFigureOut">
              <a:rPr lang="nl-NL" smtClean="0"/>
              <a:t>15-06-2025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4427A3-A78E-AD39-0B7F-025D2021E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AD37A8-415C-4CD9-FAAA-4F69F91BE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09B4BE-9312-2D4F-9154-96ACC6719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45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F125D-B39B-BC67-62E9-EEE1AEF17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loosterhotel ZIN - ZIN">
            <a:extLst>
              <a:ext uri="{FF2B5EF4-FFF2-40B4-BE49-F238E27FC236}">
                <a16:creationId xmlns:a16="http://schemas.microsoft.com/office/drawing/2014/main" id="{965A149A-DACF-8A24-6D31-392B1CBB7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" r="994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Graphics, Lettertype, grafische vormgeving, rood&#10;&#10;Door AI gegenereerde inhoud is mogelijk onjuist.">
            <a:extLst>
              <a:ext uri="{FF2B5EF4-FFF2-40B4-BE49-F238E27FC236}">
                <a16:creationId xmlns:a16="http://schemas.microsoft.com/office/drawing/2014/main" id="{36F5465F-DFE1-6D20-6071-14A2FC684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49" y="5813223"/>
            <a:ext cx="1116631" cy="6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1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0C9D7-E0E3-0543-373A-135B60AFC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4A154A8-47D4-8668-2167-E82206823A53}"/>
              </a:ext>
            </a:extLst>
          </p:cNvPr>
          <p:cNvSpPr txBox="1"/>
          <p:nvPr/>
        </p:nvSpPr>
        <p:spPr>
          <a:xfrm>
            <a:off x="1386865" y="818984"/>
            <a:ext cx="6596245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</a:rPr>
              <a:t>Hoe </a:t>
            </a:r>
            <a:r>
              <a:rPr lang="en-US" sz="4800" dirty="0" err="1">
                <a:solidFill>
                  <a:srgbClr val="FFFFFF"/>
                </a:solidFill>
              </a:rPr>
              <a:t>zorgen</a:t>
            </a:r>
            <a:r>
              <a:rPr lang="en-US" sz="4800" dirty="0">
                <a:solidFill>
                  <a:srgbClr val="FFFFFF"/>
                </a:solidFill>
              </a:rPr>
              <a:t> we </a:t>
            </a:r>
            <a:r>
              <a:rPr lang="en-US" sz="4800" dirty="0" err="1">
                <a:solidFill>
                  <a:srgbClr val="FFFFFF"/>
                </a:solidFill>
              </a:rPr>
              <a:t>voor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b="1" dirty="0" err="1">
                <a:solidFill>
                  <a:srgbClr val="FFFFFF"/>
                </a:solidFill>
              </a:rPr>
              <a:t>terugkerende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b="1" dirty="0" err="1">
                <a:solidFill>
                  <a:srgbClr val="FFFFFF"/>
                </a:solidFill>
              </a:rPr>
              <a:t>gasten</a:t>
            </a:r>
            <a:r>
              <a:rPr lang="en-US" sz="4800" b="1" dirty="0">
                <a:solidFill>
                  <a:srgbClr val="FFFFFF"/>
                </a:solidFill>
              </a:rPr>
              <a:t>?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F03934-82A8-1C49-D03C-46620A1B94ED}"/>
              </a:ext>
            </a:extLst>
          </p:cNvPr>
          <p:cNvSpPr txBox="1"/>
          <p:nvPr/>
        </p:nvSpPr>
        <p:spPr>
          <a:xfrm>
            <a:off x="1931874" y="4797188"/>
            <a:ext cx="6051236" cy="124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Hoe </a:t>
            </a:r>
            <a:r>
              <a:rPr lang="en-US" sz="2400" dirty="0" err="1">
                <a:solidFill>
                  <a:schemeClr val="bg1"/>
                </a:solidFill>
              </a:rPr>
              <a:t>houden</a:t>
            </a:r>
            <a:r>
              <a:rPr lang="en-US" sz="2400" dirty="0">
                <a:solidFill>
                  <a:schemeClr val="bg1"/>
                </a:solidFill>
              </a:rPr>
              <a:t> we het </a:t>
            </a:r>
            <a:r>
              <a:rPr lang="en-US" sz="2400" dirty="0" err="1">
                <a:solidFill>
                  <a:schemeClr val="bg1"/>
                </a:solidFill>
              </a:rPr>
              <a:t>verhaal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levend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Wat mist </a:t>
            </a:r>
            <a:r>
              <a:rPr lang="en-US" sz="2400" dirty="0" err="1">
                <a:solidFill>
                  <a:schemeClr val="bg1"/>
                </a:solidFill>
              </a:rPr>
              <a:t>nog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Graphics, Lettertype, grafische vormgeving, rood&#10;&#10;Door AI gegenereerde inhoud is mogelijk onjuist.">
            <a:extLst>
              <a:ext uri="{FF2B5EF4-FFF2-40B4-BE49-F238E27FC236}">
                <a16:creationId xmlns:a16="http://schemas.microsoft.com/office/drawing/2014/main" id="{CF836E0A-0919-D8CF-D257-0090ED34F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9" y="320815"/>
            <a:ext cx="1116631" cy="6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DFE58-461C-8926-FB7A-83C67F7A3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F3A74332-28DD-9F2E-F0DE-A1BC03B6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b="24860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6267407-5FCA-D5E9-7A2C-45D7DE6D5A0E}"/>
              </a:ext>
            </a:extLst>
          </p:cNvPr>
          <p:cNvSpPr txBox="1"/>
          <p:nvPr/>
        </p:nvSpPr>
        <p:spPr>
          <a:xfrm>
            <a:off x="1086240" y="1014937"/>
            <a:ext cx="1001952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Dank </a:t>
            </a: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jullie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deelname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9" name="Afbeelding 8" descr="Afbeelding met Graphics, Lettertype, grafische vormgeving, rood&#10;&#10;Door AI gegenereerde inhoud is mogelijk onjuist.">
            <a:extLst>
              <a:ext uri="{FF2B5EF4-FFF2-40B4-BE49-F238E27FC236}">
                <a16:creationId xmlns:a16="http://schemas.microsoft.com/office/drawing/2014/main" id="{CB67576A-3D98-9AF7-A012-BA20D8825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9" y="320815"/>
            <a:ext cx="1116631" cy="6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7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68E704-4D8B-32DC-7768-AD67C678D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90E9262-7813-FCF1-EAC8-9B9D5B3AA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79E22E-4DAE-4D60-D44B-C917239B5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B7A74D-E136-2226-0DCE-BEFD41AD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3CE8DC-1447-5A16-73E0-7B216361E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FA7F2F-7F82-7A59-4DE3-CB8F89DE2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D5384FE-2FFD-8224-C1B6-82A4FA1095A3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Agenda</a:t>
            </a:r>
            <a:endParaRPr lang="en-US" sz="4000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 descr="Afbeelding met Graphics, Lettertype, grafische vormgeving, rood&#10;&#10;Door AI gegenereerde inhoud is mogelijk onjuist.">
            <a:extLst>
              <a:ext uri="{FF2B5EF4-FFF2-40B4-BE49-F238E27FC236}">
                <a16:creationId xmlns:a16="http://schemas.microsoft.com/office/drawing/2014/main" id="{5913D6D5-65FD-AECC-A914-6D64089EC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9" y="320815"/>
            <a:ext cx="1116631" cy="69412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03C513-0E7E-E5DF-DA4A-C507EC3B4E88}"/>
              </a:ext>
            </a:extLst>
          </p:cNvPr>
          <p:cNvSpPr txBox="1"/>
          <p:nvPr/>
        </p:nvSpPr>
        <p:spPr>
          <a:xfrm>
            <a:off x="5550195" y="3040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B942A97-1F4F-6354-6CDC-2F05F4E3D78E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/>
              <a:t>1. </a:t>
            </a:r>
            <a:r>
              <a:rPr lang="en-US" sz="2000" b="1" u="sng" dirty="0" err="1"/>
              <a:t>Introductie</a:t>
            </a:r>
            <a:r>
              <a:rPr lang="en-US" sz="2000" b="1" u="sng" dirty="0"/>
              <a:t> &amp; context</a:t>
            </a:r>
            <a:endParaRPr lang="en-US" sz="2000" b="1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Inzichten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dirty="0" err="1"/>
              <a:t>onderzoek</a:t>
            </a:r>
            <a:endParaRPr lang="en-US" sz="20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/>
              <a:t>2</a:t>
            </a:r>
            <a:r>
              <a:rPr lang="en-US" sz="2000" b="1" i="1" u="sng" dirty="0"/>
              <a:t>. </a:t>
            </a:r>
            <a:r>
              <a:rPr lang="en-US" sz="2000" b="1" u="sng" dirty="0"/>
              <a:t>Van </a:t>
            </a:r>
            <a:r>
              <a:rPr lang="en-US" sz="2000" b="1" u="sng" dirty="0" err="1"/>
              <a:t>verhaal</a:t>
            </a:r>
            <a:r>
              <a:rPr lang="en-US" sz="2000" b="1" u="sng" dirty="0"/>
              <a:t> </a:t>
            </a:r>
            <a:r>
              <a:rPr lang="en-US" sz="2000" b="1" u="sng" dirty="0" err="1"/>
              <a:t>naar</a:t>
            </a:r>
            <a:r>
              <a:rPr lang="en-US" sz="2000" b="1" u="sng" dirty="0"/>
              <a:t> </a:t>
            </a:r>
            <a:r>
              <a:rPr lang="en-US" sz="2000" b="1" u="sng" dirty="0" err="1"/>
              <a:t>praktijk</a:t>
            </a:r>
            <a:endParaRPr lang="en-US" sz="2000" b="1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Verbreding</a:t>
            </a:r>
            <a:endParaRPr lang="en-US" sz="20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Terugkeer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1" u="sng" dirty="0"/>
              <a:t>3. </a:t>
            </a:r>
            <a:r>
              <a:rPr lang="en-US" sz="2000" b="1" i="1" u="sng" dirty="0" err="1"/>
              <a:t>Actieplan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maken</a:t>
            </a:r>
            <a:endParaRPr lang="en-US" sz="2000" b="1" i="1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Wat </a:t>
            </a:r>
            <a:r>
              <a:rPr lang="en-US" sz="2000" dirty="0" err="1"/>
              <a:t>gaan</a:t>
            </a:r>
            <a:r>
              <a:rPr lang="en-US" sz="2000" dirty="0"/>
              <a:t> we nu </a:t>
            </a:r>
            <a:r>
              <a:rPr lang="en-US" sz="2000" dirty="0" err="1"/>
              <a:t>doen</a:t>
            </a:r>
            <a:r>
              <a:rPr lang="en-US" sz="2000" dirty="0"/>
              <a:t>, </a:t>
            </a:r>
            <a:r>
              <a:rPr lang="en-US" sz="2000" dirty="0" err="1"/>
              <a:t>wie</a:t>
            </a:r>
            <a:r>
              <a:rPr lang="en-US" sz="2000" dirty="0"/>
              <a:t> </a:t>
            </a:r>
            <a:r>
              <a:rPr lang="en-US" sz="2000" dirty="0" err="1"/>
              <a:t>doet</a:t>
            </a:r>
            <a:r>
              <a:rPr lang="en-US" sz="2000" dirty="0"/>
              <a:t> wat</a:t>
            </a:r>
          </a:p>
        </p:txBody>
      </p:sp>
    </p:spTree>
    <p:extLst>
      <p:ext uri="{BB962C8B-B14F-4D97-AF65-F5344CB8AC3E}">
        <p14:creationId xmlns:p14="http://schemas.microsoft.com/office/powerpoint/2010/main" val="58438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EF11F-EE3D-FD5D-394E-6D9EE9C63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2">
            <a:extLst>
              <a:ext uri="{FF2B5EF4-FFF2-40B4-BE49-F238E27FC236}">
                <a16:creationId xmlns:a16="http://schemas.microsoft.com/office/drawing/2014/main" id="{943DA48A-EAA8-8373-FBF5-D392021E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C598C2B0-A55A-E88B-35B8-F22080B8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E284F715-75EE-0FFD-DD59-B4197B53E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E69B6E46-98D3-0F82-6DA1-D1E2C56E0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0">
            <a:extLst>
              <a:ext uri="{FF2B5EF4-FFF2-40B4-BE49-F238E27FC236}">
                <a16:creationId xmlns:a16="http://schemas.microsoft.com/office/drawing/2014/main" id="{E26F8909-D99B-E579-12D3-330445AD6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0A936FD-7FB6-7B63-46D7-99335B291CDA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Waarom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kiezen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er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ZIN?</a:t>
            </a:r>
            <a:endParaRPr lang="en-US" sz="40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 descr="Afbeelding met Graphics, Lettertype, grafische vormgeving, rood&#10;&#10;Door AI gegenereerde inhoud is mogelijk onjuist.">
            <a:extLst>
              <a:ext uri="{FF2B5EF4-FFF2-40B4-BE49-F238E27FC236}">
                <a16:creationId xmlns:a16="http://schemas.microsoft.com/office/drawing/2014/main" id="{D72E0EB3-B2DF-EC88-99FD-746D5B099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9" y="320815"/>
            <a:ext cx="1116631" cy="69412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D6BB4C-8777-90DE-462C-9EAC2761E848}"/>
              </a:ext>
            </a:extLst>
          </p:cNvPr>
          <p:cNvSpPr txBox="1"/>
          <p:nvPr/>
        </p:nvSpPr>
        <p:spPr>
          <a:xfrm>
            <a:off x="4038604" y="1254752"/>
            <a:ext cx="448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BD2B30"/>
                </a:solidFill>
              </a:rPr>
              <a:t>"ZIN is warm, persoonlijk en past bij ons"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1F91A8E-7800-EA2C-7D3A-F316F357304B}"/>
              </a:ext>
            </a:extLst>
          </p:cNvPr>
          <p:cNvSpPr txBox="1"/>
          <p:nvPr/>
        </p:nvSpPr>
        <p:spPr>
          <a:xfrm>
            <a:off x="8934763" y="3687854"/>
            <a:ext cx="325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BD2B30"/>
                </a:solidFill>
              </a:rPr>
              <a:t>“Alles is altijd goed geregeld”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91FAE8-3E5A-1DE0-FDF6-4D053FFAFB0B}"/>
              </a:ext>
            </a:extLst>
          </p:cNvPr>
          <p:cNvSpPr txBox="1"/>
          <p:nvPr/>
        </p:nvSpPr>
        <p:spPr>
          <a:xfrm>
            <a:off x="7919778" y="5311938"/>
            <a:ext cx="428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BD2B30"/>
                </a:solidFill>
              </a:rPr>
              <a:t>“Goed doen voor een ander voelt goed”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0886B94-2E80-D0AD-51F2-828BFA328482}"/>
              </a:ext>
            </a:extLst>
          </p:cNvPr>
          <p:cNvSpPr txBox="1"/>
          <p:nvPr/>
        </p:nvSpPr>
        <p:spPr>
          <a:xfrm>
            <a:off x="4038604" y="6009956"/>
            <a:ext cx="454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BD2B30"/>
                </a:solidFill>
              </a:rPr>
              <a:t>“De verduurzaming is voor ons belangrijk”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DA0A415-D5D5-291A-45A6-824392A3A806}"/>
              </a:ext>
            </a:extLst>
          </p:cNvPr>
          <p:cNvSpPr txBox="1"/>
          <p:nvPr/>
        </p:nvSpPr>
        <p:spPr>
          <a:xfrm>
            <a:off x="3979821" y="2822400"/>
            <a:ext cx="608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BD2B30"/>
                </a:solidFill>
              </a:rPr>
              <a:t>“Wij komen al jaren, en er is geen rede voor verandering”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4CC4193-F3AF-BDDF-C845-C9A24C118AB3}"/>
              </a:ext>
            </a:extLst>
          </p:cNvPr>
          <p:cNvSpPr txBox="1"/>
          <p:nvPr/>
        </p:nvSpPr>
        <p:spPr>
          <a:xfrm>
            <a:off x="4038604" y="4464610"/>
            <a:ext cx="473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BD2B30"/>
                </a:solidFill>
              </a:rPr>
              <a:t>“je voelt dat je op een bijzondere plek bent”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4B23181-86F3-C27C-6136-93009C85C472}"/>
              </a:ext>
            </a:extLst>
          </p:cNvPr>
          <p:cNvSpPr txBox="1"/>
          <p:nvPr/>
        </p:nvSpPr>
        <p:spPr>
          <a:xfrm>
            <a:off x="8555876" y="2020341"/>
            <a:ext cx="363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BD2B30"/>
                </a:solidFill>
              </a:rPr>
              <a:t>“De mensen maken het verschil”</a:t>
            </a:r>
          </a:p>
        </p:txBody>
      </p:sp>
    </p:spTree>
    <p:extLst>
      <p:ext uri="{BB962C8B-B14F-4D97-AF65-F5344CB8AC3E}">
        <p14:creationId xmlns:p14="http://schemas.microsoft.com/office/powerpoint/2010/main" val="320564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6B922E-474E-D729-683E-97B98709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2">
            <a:extLst>
              <a:ext uri="{FF2B5EF4-FFF2-40B4-BE49-F238E27FC236}">
                <a16:creationId xmlns:a16="http://schemas.microsoft.com/office/drawing/2014/main" id="{A77EB4E4-3470-9044-3D4E-096B93CC2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946D8336-6D0A-DD88-D0D5-4A54EC43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3A058384-57E2-C359-0EED-2C740421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6E289B94-6761-5C23-DEA6-E54E4A126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0">
            <a:extLst>
              <a:ext uri="{FF2B5EF4-FFF2-40B4-BE49-F238E27FC236}">
                <a16:creationId xmlns:a16="http://schemas.microsoft.com/office/drawing/2014/main" id="{AE466704-6664-2A47-9102-0F9C590ED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37DA226-6CC4-0233-816B-D83F31A03FC1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Kansen &amp;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Bedreigingen</a:t>
            </a:r>
            <a:endParaRPr lang="en-US" sz="40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 descr="Afbeelding met Graphics, Lettertype, grafische vormgeving, rood&#10;&#10;Door AI gegenereerde inhoud is mogelijk onjuist.">
            <a:extLst>
              <a:ext uri="{FF2B5EF4-FFF2-40B4-BE49-F238E27FC236}">
                <a16:creationId xmlns:a16="http://schemas.microsoft.com/office/drawing/2014/main" id="{2154AAA0-B843-3156-7AC6-56CAB8571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9" y="320815"/>
            <a:ext cx="1116631" cy="69412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3787BD0-22B3-854A-4C53-C7B32754CEA6}"/>
              </a:ext>
            </a:extLst>
          </p:cNvPr>
          <p:cNvSpPr txBox="1"/>
          <p:nvPr/>
        </p:nvSpPr>
        <p:spPr>
          <a:xfrm>
            <a:off x="4346678" y="4303059"/>
            <a:ext cx="4443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BD2B30"/>
                </a:solidFill>
              </a:rPr>
              <a:t>Waar op letten?</a:t>
            </a:r>
          </a:p>
          <a:p>
            <a:pPr marL="285750" indent="-285750">
              <a:buFontTx/>
              <a:buChar char="-"/>
            </a:pPr>
            <a:r>
              <a:rPr lang="nl-NL" dirty="0"/>
              <a:t>Niet te commercieel</a:t>
            </a:r>
          </a:p>
          <a:p>
            <a:pPr marL="285750" indent="-285750">
              <a:buFontTx/>
              <a:buChar char="-"/>
            </a:pPr>
            <a:r>
              <a:rPr lang="nl-NL" dirty="0"/>
              <a:t>Prijs wordt hoog gevonden</a:t>
            </a:r>
          </a:p>
          <a:p>
            <a:pPr marL="285750" indent="-285750">
              <a:buFontTx/>
              <a:buChar char="-"/>
            </a:pPr>
            <a:r>
              <a:rPr lang="nl-NL" dirty="0"/>
              <a:t>Kamers passen niet bij ieders behoeften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D6C73CF-70D6-4DC8-B84F-7A7BEB35B769}"/>
              </a:ext>
            </a:extLst>
          </p:cNvPr>
          <p:cNvSpPr txBox="1"/>
          <p:nvPr/>
        </p:nvSpPr>
        <p:spPr>
          <a:xfrm>
            <a:off x="4346678" y="2554941"/>
            <a:ext cx="3054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BD2B30"/>
                </a:solidFill>
              </a:rPr>
              <a:t>Wat moeten we behouden?</a:t>
            </a:r>
          </a:p>
          <a:p>
            <a:pPr marL="285750" indent="-285750">
              <a:buFontTx/>
              <a:buChar char="-"/>
            </a:pPr>
            <a:r>
              <a:rPr lang="nl-NL" dirty="0"/>
              <a:t>Persoonlijke benadering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Gastvrij</a:t>
            </a:r>
          </a:p>
          <a:p>
            <a:pPr marL="285750" indent="-285750">
              <a:buFontTx/>
              <a:buChar char="-"/>
            </a:pPr>
            <a:r>
              <a:rPr lang="nl-NL" dirty="0"/>
              <a:t>Gevoel en het meedenken</a:t>
            </a:r>
          </a:p>
        </p:txBody>
      </p:sp>
    </p:spTree>
    <p:extLst>
      <p:ext uri="{BB962C8B-B14F-4D97-AF65-F5344CB8AC3E}">
        <p14:creationId xmlns:p14="http://schemas.microsoft.com/office/powerpoint/2010/main" val="60418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06585-0B85-E1E2-ECF8-0023DB827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2">
            <a:extLst>
              <a:ext uri="{FF2B5EF4-FFF2-40B4-BE49-F238E27FC236}">
                <a16:creationId xmlns:a16="http://schemas.microsoft.com/office/drawing/2014/main" id="{5BB59FEC-E2A2-15CF-44B0-3A5012136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3BC6B0FE-7EA4-0217-7A6A-197EF375A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7CF62EFC-E17E-A4E8-8012-68D1F39C5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E3F696F4-2851-858A-8D37-B51C4DC40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0">
            <a:extLst>
              <a:ext uri="{FF2B5EF4-FFF2-40B4-BE49-F238E27FC236}">
                <a16:creationId xmlns:a16="http://schemas.microsoft.com/office/drawing/2014/main" id="{B80A8EB7-E25D-4FD6-3527-A3EE31988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7340E88-E032-A939-BB5D-69903B268695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Maatschappelijke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missie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bekend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endParaRPr lang="en-US" sz="40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 descr="Afbeelding met Graphics, Lettertype, grafische vormgeving, rood&#10;&#10;Door AI gegenereerde inhoud is mogelijk onjuist.">
            <a:extLst>
              <a:ext uri="{FF2B5EF4-FFF2-40B4-BE49-F238E27FC236}">
                <a16:creationId xmlns:a16="http://schemas.microsoft.com/office/drawing/2014/main" id="{D9021B6A-FD6F-A237-74BD-1D5CCD9C5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9" y="320815"/>
            <a:ext cx="1116631" cy="69412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B6FC497-7E9E-E7E6-0418-ACD6730030FC}"/>
              </a:ext>
            </a:extLst>
          </p:cNvPr>
          <p:cNvSpPr txBox="1"/>
          <p:nvPr/>
        </p:nvSpPr>
        <p:spPr>
          <a:xfrm>
            <a:off x="4038604" y="3114743"/>
            <a:ext cx="815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BD2B30"/>
                </a:solidFill>
              </a:rPr>
              <a:t>Van de 26 respondenten wist slechts 1/3 van de maatschappelijke missie van ZIN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5846EE1-6215-B082-1EE6-4430CF436B57}"/>
              </a:ext>
            </a:extLst>
          </p:cNvPr>
          <p:cNvSpPr txBox="1"/>
          <p:nvPr/>
        </p:nvSpPr>
        <p:spPr>
          <a:xfrm>
            <a:off x="5728750" y="4755539"/>
            <a:ext cx="477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“Ik kan me niet vinden in het compassiefonds”</a:t>
            </a:r>
          </a:p>
        </p:txBody>
      </p:sp>
    </p:spTree>
    <p:extLst>
      <p:ext uri="{BB962C8B-B14F-4D97-AF65-F5344CB8AC3E}">
        <p14:creationId xmlns:p14="http://schemas.microsoft.com/office/powerpoint/2010/main" val="88844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B170B3-8A7A-A22B-294C-66C32F436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D616D9F-D064-333A-8363-F10023141B5A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Sterkt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zwaktes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 descr="Afbeelding met Graphics, Lettertype, grafische vormgeving, rood&#10;&#10;Door AI gegenereerde inhoud is mogelijk onjuist.">
            <a:extLst>
              <a:ext uri="{FF2B5EF4-FFF2-40B4-BE49-F238E27FC236}">
                <a16:creationId xmlns:a16="http://schemas.microsoft.com/office/drawing/2014/main" id="{5ED7B23E-990C-FBC2-A240-A10B6E89F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9" y="320815"/>
            <a:ext cx="1116631" cy="69412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5A66C6C-F707-87CB-8EB5-900D8ABE4FB6}"/>
              </a:ext>
            </a:extLst>
          </p:cNvPr>
          <p:cNvSpPr txBox="1"/>
          <p:nvPr/>
        </p:nvSpPr>
        <p:spPr>
          <a:xfrm>
            <a:off x="4346678" y="2582440"/>
            <a:ext cx="260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BD2B30"/>
                </a:solidFill>
              </a:rPr>
              <a:t>26 personen gesproken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2CB5F71-203E-944F-2CD8-6DECF2324E25}"/>
              </a:ext>
            </a:extLst>
          </p:cNvPr>
          <p:cNvSpPr txBox="1"/>
          <p:nvPr/>
        </p:nvSpPr>
        <p:spPr>
          <a:xfrm>
            <a:off x="4315068" y="3404424"/>
            <a:ext cx="7565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rgbClr val="BD2B30"/>
                </a:solidFill>
              </a:rPr>
              <a:t>					</a:t>
            </a:r>
            <a:r>
              <a:rPr lang="nl-NL" b="1" dirty="0">
                <a:solidFill>
                  <a:srgbClr val="BD2B30"/>
                </a:solidFill>
              </a:rPr>
              <a:t>Beinvloed keuze</a:t>
            </a:r>
          </a:p>
          <a:p>
            <a:endParaRPr lang="nl-NL" i="1" dirty="0"/>
          </a:p>
          <a:p>
            <a:r>
              <a:rPr lang="nl-NL" i="1" dirty="0"/>
              <a:t>1. </a:t>
            </a:r>
            <a:r>
              <a:rPr lang="nl-NL" dirty="0"/>
              <a:t>Geschiedenis, klooster &amp; Fraters		58%</a:t>
            </a:r>
            <a:endParaRPr lang="nl-NL" i="1" dirty="0"/>
          </a:p>
          <a:p>
            <a:r>
              <a:rPr lang="nl-NL" i="1" dirty="0"/>
              <a:t>2. </a:t>
            </a:r>
            <a:r>
              <a:rPr lang="nl-NL" dirty="0"/>
              <a:t>De maatschappelijke missie		65%</a:t>
            </a:r>
          </a:p>
          <a:p>
            <a:r>
              <a:rPr lang="nl-NL" i="1" dirty="0"/>
              <a:t>3. </a:t>
            </a:r>
            <a:r>
              <a:rPr lang="nl-NL" dirty="0"/>
              <a:t>Ons </a:t>
            </a:r>
            <a:r>
              <a:rPr lang="nl-NL" dirty="0" err="1"/>
              <a:t>chello</a:t>
            </a:r>
            <a:r>
              <a:rPr lang="nl-NL" dirty="0"/>
              <a:t> team			69%</a:t>
            </a:r>
          </a:p>
          <a:p>
            <a:r>
              <a:rPr lang="nl-NL" i="1" dirty="0"/>
              <a:t>4. </a:t>
            </a:r>
            <a:r>
              <a:rPr lang="nl-NL" dirty="0"/>
              <a:t>Smakelijke een biologische keuken		77%</a:t>
            </a:r>
          </a:p>
          <a:p>
            <a:r>
              <a:rPr lang="nl-NL" i="1" dirty="0"/>
              <a:t>5</a:t>
            </a:r>
            <a:r>
              <a:rPr lang="nl-NL" i="1"/>
              <a:t>. </a:t>
            </a:r>
            <a:r>
              <a:rPr lang="nl-NL" dirty="0"/>
              <a:t>Meest duurzame locaties			80%</a:t>
            </a:r>
          </a:p>
          <a:p>
            <a:r>
              <a:rPr lang="nl-NL" i="1" dirty="0"/>
              <a:t>6. </a:t>
            </a:r>
            <a:r>
              <a:rPr lang="nl-NL" dirty="0"/>
              <a:t>De locatie + kunst			84%</a:t>
            </a:r>
          </a:p>
          <a:p>
            <a:r>
              <a:rPr lang="nl-NL" i="1" dirty="0"/>
              <a:t>7. </a:t>
            </a:r>
            <a:r>
              <a:rPr lang="nl-NL" dirty="0"/>
              <a:t>Gastvrijheidsgarantie			100%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4548D7-D80B-6CD2-5AA7-8D3C65F6DFC8}"/>
              </a:ext>
            </a:extLst>
          </p:cNvPr>
          <p:cNvSpPr txBox="1"/>
          <p:nvPr/>
        </p:nvSpPr>
        <p:spPr>
          <a:xfrm>
            <a:off x="5375564" y="2937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79AA6DA-E536-9597-2BA7-041344CE6165}"/>
              </a:ext>
            </a:extLst>
          </p:cNvPr>
          <p:cNvSpPr txBox="1"/>
          <p:nvPr/>
        </p:nvSpPr>
        <p:spPr>
          <a:xfrm>
            <a:off x="9337964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01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6AB8EB-A169-3878-C4A8-8BE0D25B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2">
            <a:extLst>
              <a:ext uri="{FF2B5EF4-FFF2-40B4-BE49-F238E27FC236}">
                <a16:creationId xmlns:a16="http://schemas.microsoft.com/office/drawing/2014/main" id="{C336CF94-C477-2E58-9633-529E5EF18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7A1C64AD-E6C0-2CC8-8703-B5D0E21C9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86E0298D-DC76-4B32-DC90-EAA2B29DB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80900455-6B6A-33AC-6A9A-63CC6106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0">
            <a:extLst>
              <a:ext uri="{FF2B5EF4-FFF2-40B4-BE49-F238E27FC236}">
                <a16:creationId xmlns:a16="http://schemas.microsoft.com/office/drawing/2014/main" id="{9A98F3E8-6D31-A582-8029-A8B6D348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06BBB5-9489-3D94-C0FF-D585C8F65694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Hoe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vinden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ze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ons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endParaRPr lang="en-US" sz="40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 descr="Afbeelding met Graphics, Lettertype, grafische vormgeving, rood&#10;&#10;Door AI gegenereerde inhoud is mogelijk onjuist.">
            <a:extLst>
              <a:ext uri="{FF2B5EF4-FFF2-40B4-BE49-F238E27FC236}">
                <a16:creationId xmlns:a16="http://schemas.microsoft.com/office/drawing/2014/main" id="{C1680BF1-D73C-410F-8D6D-8AB29A8A5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9" y="320815"/>
            <a:ext cx="1116631" cy="694122"/>
          </a:xfrm>
          <a:prstGeom prst="rect">
            <a:avLst/>
          </a:prstGeom>
        </p:spPr>
      </p:pic>
      <p:pic>
        <p:nvPicPr>
          <p:cNvPr id="1026" name="Picture 2" descr="Hoe voorkom je negatieve mond-tot-mond reclame? - ReviewPartner">
            <a:extLst>
              <a:ext uri="{FF2B5EF4-FFF2-40B4-BE49-F238E27FC236}">
                <a16:creationId xmlns:a16="http://schemas.microsoft.com/office/drawing/2014/main" id="{53DF81D3-538D-706B-DCD5-58B1AAC7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4" y="3038202"/>
            <a:ext cx="8153396" cy="38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schiedenis van het Google-logo | Historiek">
            <a:extLst>
              <a:ext uri="{FF2B5EF4-FFF2-40B4-BE49-F238E27FC236}">
                <a16:creationId xmlns:a16="http://schemas.microsoft.com/office/drawing/2014/main" id="{782572E6-E1E7-8F10-60B6-1B638CA8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4" y="320815"/>
            <a:ext cx="4798999" cy="26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A0E06F-F7BF-0E78-5F1C-D766AF521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2">
            <a:extLst>
              <a:ext uri="{FF2B5EF4-FFF2-40B4-BE49-F238E27FC236}">
                <a16:creationId xmlns:a16="http://schemas.microsoft.com/office/drawing/2014/main" id="{10F1FF5D-76E4-9684-35B0-7E833D3D1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493711D1-1F0E-0EC3-931D-2095999CF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DAC757DE-ED98-BD60-5CB2-BA17064D4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80F549AD-A0C8-8618-D51D-9F086789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0">
            <a:extLst>
              <a:ext uri="{FF2B5EF4-FFF2-40B4-BE49-F238E27FC236}">
                <a16:creationId xmlns:a16="http://schemas.microsoft.com/office/drawing/2014/main" id="{B9B13C91-B230-8A9B-4BB5-E8AF80A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60849E-6DA2-50B2-6C6E-CDFB29B78FD0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Mijn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verbreding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 descr="Afbeelding met Graphics, Lettertype, grafische vormgeving, rood&#10;&#10;Door AI gegenereerde inhoud is mogelijk onjuist.">
            <a:extLst>
              <a:ext uri="{FF2B5EF4-FFF2-40B4-BE49-F238E27FC236}">
                <a16:creationId xmlns:a16="http://schemas.microsoft.com/office/drawing/2014/main" id="{4A8CCCEF-67BA-49C6-52EA-CC8A8D767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9" y="320815"/>
            <a:ext cx="1116631" cy="694122"/>
          </a:xfrm>
          <a:prstGeom prst="rect">
            <a:avLst/>
          </a:prstGeom>
        </p:spPr>
      </p:pic>
      <p:pic>
        <p:nvPicPr>
          <p:cNvPr id="5122" name="Picture 2" descr="Google Ads account aanmaken: Complete gids &amp; 7 tips —">
            <a:extLst>
              <a:ext uri="{FF2B5EF4-FFF2-40B4-BE49-F238E27FC236}">
                <a16:creationId xmlns:a16="http://schemas.microsoft.com/office/drawing/2014/main" id="{0A729D2F-1FD1-23E6-DC9D-E1760C983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93" y="1222950"/>
            <a:ext cx="4546121" cy="25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O for beginners. Comprehensive guide on the first SEO steps - Refinery89">
            <a:extLst>
              <a:ext uri="{FF2B5EF4-FFF2-40B4-BE49-F238E27FC236}">
                <a16:creationId xmlns:a16="http://schemas.microsoft.com/office/drawing/2014/main" id="{841F59FB-5362-C907-4E88-EDC289D6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90" y="1684965"/>
            <a:ext cx="3311318" cy="16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eet welk bedrijf jouw website bezoekt - Leadinfo">
            <a:extLst>
              <a:ext uri="{FF2B5EF4-FFF2-40B4-BE49-F238E27FC236}">
                <a16:creationId xmlns:a16="http://schemas.microsoft.com/office/drawing/2014/main" id="{F268EAD9-9F6A-FA52-0119-36CC4ED0B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88" y="4767405"/>
            <a:ext cx="2916132" cy="6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elefoonwerving - Kerkbalans">
            <a:extLst>
              <a:ext uri="{FF2B5EF4-FFF2-40B4-BE49-F238E27FC236}">
                <a16:creationId xmlns:a16="http://schemas.microsoft.com/office/drawing/2014/main" id="{5C4799D4-5D2B-6D96-B4E5-E6966701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906" y="4088677"/>
            <a:ext cx="1994086" cy="19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3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65CFE-C63F-A829-9D52-87D166BBC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3">
            <a:extLst>
              <a:ext uri="{FF2B5EF4-FFF2-40B4-BE49-F238E27FC236}">
                <a16:creationId xmlns:a16="http://schemas.microsoft.com/office/drawing/2014/main" id="{A4AA74F8-7588-7CC7-00F0-7FA6A8E6C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A2E943CD-EE4F-F169-9437-12810437A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4B1648B6-3016-1F42-6293-EEA7D2EEF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160F1C43-D8B1-033A-1662-A6333FD8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4A212EF2-8C34-63A1-F761-57545AF2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84FB51D-FBC0-77BA-A8D3-5C28EDB2F6F0}"/>
              </a:ext>
            </a:extLst>
          </p:cNvPr>
          <p:cNvSpPr txBox="1"/>
          <p:nvPr/>
        </p:nvSpPr>
        <p:spPr>
          <a:xfrm>
            <a:off x="1386865" y="818984"/>
            <a:ext cx="6596245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Hoe </a:t>
            </a:r>
            <a:r>
              <a:rPr lang="en-US" sz="4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gaan</a:t>
            </a:r>
            <a: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we </a:t>
            </a:r>
            <a:r>
              <a:rPr lang="en-US" sz="4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ons</a:t>
            </a:r>
            <a: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verbreden</a:t>
            </a:r>
            <a:r>
              <a:rPr lang="en-US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A704C545-C8E0-B8D3-BE5B-17158A0A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731998B-43DA-F760-C0AF-7B8857BFE04C}"/>
              </a:ext>
            </a:extLst>
          </p:cNvPr>
          <p:cNvSpPr txBox="1"/>
          <p:nvPr/>
        </p:nvSpPr>
        <p:spPr>
          <a:xfrm>
            <a:off x="1931874" y="4797188"/>
            <a:ext cx="6051236" cy="124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Welke </a:t>
            </a:r>
            <a:r>
              <a:rPr lang="en-US" sz="24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middelen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gaan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we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inzetten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om de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potentiele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doelgroep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bereiken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7300BB74-D128-1ADD-C92F-9D1EEAB62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Graphics, Lettertype, grafische vormgeving, rood&#10;&#10;Door AI gegenereerde inhoud is mogelijk onjuist.">
            <a:extLst>
              <a:ext uri="{FF2B5EF4-FFF2-40B4-BE49-F238E27FC236}">
                <a16:creationId xmlns:a16="http://schemas.microsoft.com/office/drawing/2014/main" id="{73415489-2875-4315-A5C2-3E360F98B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99" y="320815"/>
            <a:ext cx="1116631" cy="6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439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oo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457</Words>
  <Application>Microsoft Macintosh PowerPoint</Application>
  <PresentationFormat>Breedbeeld</PresentationFormat>
  <Paragraphs>71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j.donderwinkel@outlook.com</dc:creator>
  <cp:lastModifiedBy>j.donderwinkel@outlook.com</cp:lastModifiedBy>
  <cp:revision>49</cp:revision>
  <dcterms:created xsi:type="dcterms:W3CDTF">2025-05-21T07:27:21Z</dcterms:created>
  <dcterms:modified xsi:type="dcterms:W3CDTF">2025-06-15T21:16:16Z</dcterms:modified>
</cp:coreProperties>
</file>