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2" r:id="rId2"/>
    <p:sldId id="277" r:id="rId3"/>
    <p:sldId id="278" r:id="rId4"/>
    <p:sldId id="280" r:id="rId5"/>
    <p:sldId id="281" r:id="rId6"/>
    <p:sldId id="282" r:id="rId7"/>
    <p:sldId id="273" r:id="rId8"/>
    <p:sldId id="269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2B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670"/>
    <p:restoredTop sz="78047"/>
  </p:normalViewPr>
  <p:slideViewPr>
    <p:cSldViewPr snapToGrid="0">
      <p:cViewPr>
        <p:scale>
          <a:sx n="81" d="100"/>
          <a:sy n="81" d="100"/>
        </p:scale>
        <p:origin x="680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0F444-CF69-714B-80E4-A62832DAC979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E72D5-3111-0F4D-9B79-1EF228099D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3611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Mail, </a:t>
            </a:r>
            <a:r>
              <a:rPr lang="nl-NL" dirty="0" err="1"/>
              <a:t>socials</a:t>
            </a:r>
            <a:r>
              <a:rPr lang="nl-NL" dirty="0"/>
              <a:t>, site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9E72D5-3111-0F4D-9B79-1EF228099D89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5931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Iedere deelnemer krijgt een perspectief toegewezen.</a:t>
            </a:r>
          </a:p>
          <a:p>
            <a:pPr lvl="0"/>
            <a:endParaRPr lang="nl-NL" sz="12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Vooraf en tijdens brainstorm: nadenken over technologie die marketing &amp; sales kan ondersteunen:</a:t>
            </a:r>
            <a:endParaRPr lang="nl-NL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media targeting &amp; advertenties</a:t>
            </a:r>
            <a:endParaRPr lang="nl-NL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E-mail </a:t>
            </a:r>
            <a:r>
              <a:rPr lang="nl-NL" sz="12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automation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voor promoties en kortingen</a:t>
            </a:r>
            <a:endParaRPr lang="nl-NL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VR/360° rondleiding van het versierde pand</a:t>
            </a:r>
            <a:endParaRPr lang="nl-NL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Online boeking &amp; CRM-koppeling</a:t>
            </a:r>
            <a:endParaRPr lang="nl-NL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  <a:endParaRPr lang="nl-NL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9E72D5-3111-0F4D-9B79-1EF228099D89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700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9E72D5-3111-0F4D-9B79-1EF228099D89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4639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65204A-8729-21C4-0E53-8CD6678C1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EF75935-C741-DA3C-7CC8-125EC22E4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B9BAF7-BA60-BCC8-01EC-E1A98D11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B19FE6-9F64-AA74-8DED-8345DF93C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7B05C7-D153-9BBB-7304-D6E02162E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210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720810-941C-899C-D942-2DBE4727B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71E97AE-2307-DDEB-B32D-E562D33CB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820B530-EB64-2C9B-C501-4BE2E8231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7264A90-0B9B-D0D7-A4E3-FFBDA25BF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E39C83-DB37-50BF-0FF2-40704D678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60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EBC188E-B3CD-22EB-0C0D-898A15FDD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B36B04F-48B3-0B4C-0EE8-15C6171E4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73E29A-1270-9D18-2B53-C9CFAABAC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D357FD-F8D8-B5A4-035F-70D15D0B2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1521F8-690A-6E52-8F4C-28FA20BD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920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43BCB-CBD6-F4D5-5369-210F38CEC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7933655-D8DA-4312-E891-64FCBDE7D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36A81B-6AA8-E317-8F1A-29256F81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F3962A-A2F3-3047-CF5D-83C76BDB7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8678B8-9816-A187-E271-3CECED0C6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066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559D8-39B5-A593-CE48-F2A648751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17628D-1DD1-A5BB-372B-C97E8C427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654567-77FB-CEC6-ED03-0ED1FF43F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4AF344-6FE3-1D64-2241-ADFA19E70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3AEE3FD-0112-8A19-5753-499AD0AB6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10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D783C-D7BC-51CC-B1D5-A8A40C88D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2E42E24-065F-44C4-6542-E3EBDEE83B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C68CDA5-EF63-39C2-3D58-9C07520FE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41FE740-21BE-02CC-6A88-1FB7A0CD1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B92F9F0-9182-487E-4483-5F500471C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F02C38B-1F0F-FFBD-4B5B-F6B96B313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560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03B96-1E51-DB7D-0BD3-3CF72270C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51B3493-C41C-23F9-BCB2-57D823C56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50C5BF5-9CA7-54DE-4A6A-72292B4F3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C3C41E0-90FB-B5AE-DD0D-BF4EB15384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425DD53-0D22-6D4D-9AB3-793146986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C1EB9DD-BD52-791C-9901-CD89FADB0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75F1D74-C173-1481-FA24-95A8C2A3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266BCAE-02AD-6AD5-C505-FDF49A19C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6924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743AF5-D3EA-6BB6-C8CC-097DE13EE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9CCF8C6-96A9-5F05-8BA4-4FC210822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EEDFE7B-2489-F944-92FC-CCAA291C9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0BA84B7-C926-8ED3-A436-8B0C3B172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018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A844A1C-6160-A7A6-3CBD-0BD20EDD5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1B26EE9-C5CE-034E-0729-8E38ADC0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A072F4D-ECFD-9875-09BC-2D0815EE5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2131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8AF472-D605-3881-E6E1-986933E1C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7A1E35-810B-DCF4-A0D7-1415366D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67C8B4-9031-F728-1F88-DC13A7721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6CDCB83-0FD6-25C6-71C9-4EAD50B42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D4A4B0D-0248-DAF2-1C09-D82A9F3B0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F3406BB-4D7D-2E4B-5A95-CA4A55C3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9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4855E0-52F7-4A9C-B281-508A4C20D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B1F4185-E147-0B51-D868-DEF10F93A2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51B0038-07F8-9B08-0D48-9E6F7FA68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B7A3F14-BF41-0A66-287C-38A5605C7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9ADFFED-C33F-BF39-8724-034EEF7A8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A63DA76-990F-1495-A8E2-21F6BA6FB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018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3F2FA4E-17EF-EEAD-6EF5-8F46E2BE4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F370E0-1BCE-F20B-A20D-A11ABFA88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211724-8846-AC0D-A18E-5E2FFC1E7C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715D97-6035-664F-BCAA-B3E8F02CF7E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4427A3-A78E-AD39-0B7F-025D2021E2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AD37A8-415C-4CD9-FAAA-4F69F91BE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9B4BE-9312-2D4F-9154-96ACC6719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045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F125D-B39B-BC67-62E9-EEE1AEF17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loosterhotel ZIN - ZIN">
            <a:extLst>
              <a:ext uri="{FF2B5EF4-FFF2-40B4-BE49-F238E27FC236}">
                <a16:creationId xmlns:a16="http://schemas.microsoft.com/office/drawing/2014/main" id="{965A149A-DACF-8A24-6D31-392B1CBB70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0" r="9947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 descr="Afbeelding met Graphics, Lettertype, grafische vormgeving, rood&#10;&#10;Door AI gegenereerde inhoud is mogelijk onjuist.">
            <a:extLst>
              <a:ext uri="{FF2B5EF4-FFF2-40B4-BE49-F238E27FC236}">
                <a16:creationId xmlns:a16="http://schemas.microsoft.com/office/drawing/2014/main" id="{36F5465F-DFE1-6D20-6071-14A2FC6845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049" y="5813223"/>
            <a:ext cx="1116631" cy="69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18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68E704-4D8B-32DC-7768-AD67C678D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90E9262-7813-FCF1-EAC8-9B9D5B3AA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79E22E-4DAE-4D60-D44B-C917239B5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B7A74D-E136-2226-0DCE-BEFD41AD8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E3CE8DC-1447-5A16-73E0-7B216361E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FFA7F2F-7F82-7A59-4DE3-CB8F89DE2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D5384FE-2FFD-8224-C1B6-82A4FA1095A3}"/>
              </a:ext>
            </a:extLst>
          </p:cNvPr>
          <p:cNvSpPr txBox="1"/>
          <p:nvPr/>
        </p:nvSpPr>
        <p:spPr>
          <a:xfrm>
            <a:off x="660041" y="2767106"/>
            <a:ext cx="2880828" cy="3071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dirty="0">
                <a:solidFill>
                  <a:srgbClr val="FFFFFF"/>
                </a:solidFill>
              </a:rPr>
              <a:t>Agenda</a:t>
            </a:r>
            <a:endParaRPr lang="en-US" sz="4000" i="1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Afbeelding 8" descr="Afbeelding met Graphics, Lettertype, grafische vormgeving, rood&#10;&#10;Door AI gegenereerde inhoud is mogelijk onjuist.">
            <a:extLst>
              <a:ext uri="{FF2B5EF4-FFF2-40B4-BE49-F238E27FC236}">
                <a16:creationId xmlns:a16="http://schemas.microsoft.com/office/drawing/2014/main" id="{5913D6D5-65FD-AECC-A914-6D64089ECF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799" y="320815"/>
            <a:ext cx="1116631" cy="694122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C403C513-0E7E-E5DF-DA4A-C507EC3B4E88}"/>
              </a:ext>
            </a:extLst>
          </p:cNvPr>
          <p:cNvSpPr txBox="1"/>
          <p:nvPr/>
        </p:nvSpPr>
        <p:spPr>
          <a:xfrm>
            <a:off x="5550195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B942A97-1F4F-6354-6CDC-2F05F4E3D78E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>
              <a:lnSpc>
                <a:spcPct val="90000"/>
              </a:lnSpc>
              <a:spcAft>
                <a:spcPts val="600"/>
              </a:spcAft>
              <a:buAutoNum type="arabicPeriod"/>
            </a:pPr>
            <a:r>
              <a:rPr lang="en-US" sz="3200" dirty="0" err="1"/>
              <a:t>Terugblik</a:t>
            </a:r>
            <a:endParaRPr lang="en-US" sz="3200" dirty="0"/>
          </a:p>
          <a:p>
            <a:pPr marL="457200" indent="-457200">
              <a:lnSpc>
                <a:spcPct val="90000"/>
              </a:lnSpc>
              <a:spcAft>
                <a:spcPts val="600"/>
              </a:spcAft>
              <a:buAutoNum type="arabicPeriod"/>
            </a:pPr>
            <a:r>
              <a:rPr lang="en-US" sz="3200" dirty="0" err="1"/>
              <a:t>Voorbereiding</a:t>
            </a:r>
            <a:r>
              <a:rPr lang="en-US" sz="3200" dirty="0"/>
              <a:t> </a:t>
            </a:r>
            <a:r>
              <a:rPr lang="en-US" sz="3200" dirty="0" err="1"/>
              <a:t>bespreken</a:t>
            </a:r>
            <a:endParaRPr lang="en-US" sz="3200" dirty="0"/>
          </a:p>
          <a:p>
            <a:pPr marL="457200" indent="-457200">
              <a:lnSpc>
                <a:spcPct val="90000"/>
              </a:lnSpc>
              <a:spcAft>
                <a:spcPts val="600"/>
              </a:spcAft>
              <a:buFontTx/>
              <a:buAutoNum type="arabicPeriod"/>
            </a:pPr>
            <a:r>
              <a:rPr lang="nl-NL" sz="3200" dirty="0"/>
              <a:t>Divergeren – ideeën genereren</a:t>
            </a:r>
          </a:p>
          <a:p>
            <a:pPr marL="457200" indent="-457200">
              <a:lnSpc>
                <a:spcPct val="90000"/>
              </a:lnSpc>
              <a:spcAft>
                <a:spcPts val="600"/>
              </a:spcAft>
              <a:buFontTx/>
              <a:buAutoNum type="arabicPeriod"/>
            </a:pPr>
            <a:r>
              <a:rPr lang="nl-NL" sz="3200" dirty="0"/>
              <a:t>Convergeren – selecteren en verfijnen</a:t>
            </a:r>
          </a:p>
          <a:p>
            <a:pPr marL="457200" indent="-457200">
              <a:lnSpc>
                <a:spcPct val="90000"/>
              </a:lnSpc>
              <a:spcAft>
                <a:spcPts val="600"/>
              </a:spcAft>
              <a:buFontTx/>
              <a:buAutoNum type="arabicPeriod"/>
            </a:pPr>
            <a:r>
              <a:rPr lang="nl-NL" sz="3200" dirty="0"/>
              <a:t>Vervolg</a:t>
            </a:r>
          </a:p>
        </p:txBody>
      </p:sp>
    </p:spTree>
    <p:extLst>
      <p:ext uri="{BB962C8B-B14F-4D97-AF65-F5344CB8AC3E}">
        <p14:creationId xmlns:p14="http://schemas.microsoft.com/office/powerpoint/2010/main" val="584388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4EF11F-EE3D-FD5D-394E-6D9EE9C63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32">
            <a:extLst>
              <a:ext uri="{FF2B5EF4-FFF2-40B4-BE49-F238E27FC236}">
                <a16:creationId xmlns:a16="http://schemas.microsoft.com/office/drawing/2014/main" id="{943DA48A-EAA8-8373-FBF5-D392021ED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34">
            <a:extLst>
              <a:ext uri="{FF2B5EF4-FFF2-40B4-BE49-F238E27FC236}">
                <a16:creationId xmlns:a16="http://schemas.microsoft.com/office/drawing/2014/main" id="{C598C2B0-A55A-E88B-35B8-F22080B8B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36">
            <a:extLst>
              <a:ext uri="{FF2B5EF4-FFF2-40B4-BE49-F238E27FC236}">
                <a16:creationId xmlns:a16="http://schemas.microsoft.com/office/drawing/2014/main" id="{E284F715-75EE-0FFD-DD59-B4197B53E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38">
            <a:extLst>
              <a:ext uri="{FF2B5EF4-FFF2-40B4-BE49-F238E27FC236}">
                <a16:creationId xmlns:a16="http://schemas.microsoft.com/office/drawing/2014/main" id="{E69B6E46-98D3-0F82-6DA1-D1E2C56E00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Freeform: Shape 40">
            <a:extLst>
              <a:ext uri="{FF2B5EF4-FFF2-40B4-BE49-F238E27FC236}">
                <a16:creationId xmlns:a16="http://schemas.microsoft.com/office/drawing/2014/main" id="{E26F8909-D99B-E579-12D3-330445AD6D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0A936FD-7FB6-7B63-46D7-99335B291CDA}"/>
              </a:ext>
            </a:extLst>
          </p:cNvPr>
          <p:cNvSpPr txBox="1"/>
          <p:nvPr/>
        </p:nvSpPr>
        <p:spPr>
          <a:xfrm>
            <a:off x="660041" y="2767106"/>
            <a:ext cx="2880828" cy="3071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Hoe </a:t>
            </a:r>
            <a:r>
              <a:rPr lang="en-US" sz="40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staan</a:t>
            </a:r>
            <a:r>
              <a:rPr lang="en-US" sz="4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we </a:t>
            </a:r>
            <a:r>
              <a:rPr lang="en-US" sz="40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ervoor</a:t>
            </a:r>
            <a:r>
              <a:rPr lang="en-US" sz="4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Afbeelding 8" descr="Afbeelding met Graphics, Lettertype, grafische vormgeving, rood&#10;&#10;Door AI gegenereerde inhoud is mogelijk onjuist.">
            <a:extLst>
              <a:ext uri="{FF2B5EF4-FFF2-40B4-BE49-F238E27FC236}">
                <a16:creationId xmlns:a16="http://schemas.microsoft.com/office/drawing/2014/main" id="{D72E0EB3-B2DF-EC88-99FD-746D5B0997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799" y="320815"/>
            <a:ext cx="1116631" cy="694122"/>
          </a:xfrm>
          <a:prstGeom prst="rect">
            <a:avLst/>
          </a:prstGeom>
        </p:spPr>
      </p:pic>
      <p:pic>
        <p:nvPicPr>
          <p:cNvPr id="13" name="Afbeelding 12" descr="Afbeelding met tekst, Perceel, lijn, diagram&#10;&#10;Door AI gegenereerde inhoud is mogelijk onjuist.">
            <a:extLst>
              <a:ext uri="{FF2B5EF4-FFF2-40B4-BE49-F238E27FC236}">
                <a16:creationId xmlns:a16="http://schemas.microsoft.com/office/drawing/2014/main" id="{AE0A9E47-E74B-53AD-AA17-1E3296C3DEC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229" t="22725" r="5679" b="10034"/>
          <a:stretch>
            <a:fillRect/>
          </a:stretch>
        </p:blipFill>
        <p:spPr>
          <a:xfrm>
            <a:off x="4346678" y="1158733"/>
            <a:ext cx="4234615" cy="1922585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02CE13C0-E2A6-7D53-FFC5-A859D1082A49}"/>
              </a:ext>
            </a:extLst>
          </p:cNvPr>
          <p:cNvSpPr txBox="1"/>
          <p:nvPr/>
        </p:nvSpPr>
        <p:spPr>
          <a:xfrm>
            <a:off x="6699738" y="5011615"/>
            <a:ext cx="36695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Aanvragen (nog niet definitief)</a:t>
            </a:r>
          </a:p>
          <a:p>
            <a:pPr marL="285750" indent="-285750">
              <a:buFontTx/>
              <a:buChar char="-"/>
            </a:pPr>
            <a:r>
              <a:rPr lang="nl-NL" dirty="0"/>
              <a:t>3 kerstpakketten</a:t>
            </a:r>
          </a:p>
          <a:p>
            <a:pPr marL="285750" indent="-285750">
              <a:buFontTx/>
              <a:buChar char="-"/>
            </a:pPr>
            <a:r>
              <a:rPr lang="nl-NL" dirty="0"/>
              <a:t>1 kerst borrel</a:t>
            </a:r>
          </a:p>
          <a:p>
            <a:pPr marL="285750" indent="-285750">
              <a:buFontTx/>
              <a:buChar char="-"/>
            </a:pPr>
            <a:r>
              <a:rPr lang="nl-NL" dirty="0"/>
              <a:t>1 vergaderarrangement</a:t>
            </a:r>
          </a:p>
          <a:p>
            <a:pPr marL="285750" indent="-285750">
              <a:buFontTx/>
              <a:buChar char="-"/>
            </a:pPr>
            <a:r>
              <a:rPr lang="nl-NL" dirty="0"/>
              <a:t>Dus hoe zorgen we voor meer…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8673258D-779D-1A85-ECD0-D16541BDA0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6678" y="3450375"/>
            <a:ext cx="7772400" cy="5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645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5D8354-377A-6DD5-5256-1AD3E58AD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32">
            <a:extLst>
              <a:ext uri="{FF2B5EF4-FFF2-40B4-BE49-F238E27FC236}">
                <a16:creationId xmlns:a16="http://schemas.microsoft.com/office/drawing/2014/main" id="{05CC741D-B81C-5703-204D-F51E3F23E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34">
            <a:extLst>
              <a:ext uri="{FF2B5EF4-FFF2-40B4-BE49-F238E27FC236}">
                <a16:creationId xmlns:a16="http://schemas.microsoft.com/office/drawing/2014/main" id="{9AB326C1-5330-E3DE-AB54-E2FD36F73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36">
            <a:extLst>
              <a:ext uri="{FF2B5EF4-FFF2-40B4-BE49-F238E27FC236}">
                <a16:creationId xmlns:a16="http://schemas.microsoft.com/office/drawing/2014/main" id="{75361A1A-853D-2B26-75D8-4A994F1A3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38">
            <a:extLst>
              <a:ext uri="{FF2B5EF4-FFF2-40B4-BE49-F238E27FC236}">
                <a16:creationId xmlns:a16="http://schemas.microsoft.com/office/drawing/2014/main" id="{6CC3A2D4-F6C1-8AF6-E02F-68E296DB0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Freeform: Shape 40">
            <a:extLst>
              <a:ext uri="{FF2B5EF4-FFF2-40B4-BE49-F238E27FC236}">
                <a16:creationId xmlns:a16="http://schemas.microsoft.com/office/drawing/2014/main" id="{2FDE14D5-16B7-7FD4-D964-1F413D412E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FEECA7E-1E59-73A2-2A87-BDD63B65591F}"/>
              </a:ext>
            </a:extLst>
          </p:cNvPr>
          <p:cNvSpPr txBox="1"/>
          <p:nvPr/>
        </p:nvSpPr>
        <p:spPr>
          <a:xfrm>
            <a:off x="660041" y="2767106"/>
            <a:ext cx="2880828" cy="3071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Wat </a:t>
            </a:r>
            <a:r>
              <a:rPr lang="en-US" sz="40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hebben</a:t>
            </a:r>
            <a:r>
              <a:rPr lang="en-US" sz="4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jullie</a:t>
            </a:r>
            <a:r>
              <a:rPr lang="en-US" sz="4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bedacht</a:t>
            </a:r>
            <a:r>
              <a:rPr lang="en-US" sz="4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Afbeelding 8" descr="Afbeelding met Graphics, Lettertype, grafische vormgeving, rood&#10;&#10;Door AI gegenereerde inhoud is mogelijk onjuist.">
            <a:extLst>
              <a:ext uri="{FF2B5EF4-FFF2-40B4-BE49-F238E27FC236}">
                <a16:creationId xmlns:a16="http://schemas.microsoft.com/office/drawing/2014/main" id="{299CE99C-59CB-DF8F-D477-B411696D69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799" y="320815"/>
            <a:ext cx="1116631" cy="694122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8DE57FC5-B076-0563-3A83-CC2922E0EE93}"/>
              </a:ext>
            </a:extLst>
          </p:cNvPr>
          <p:cNvSpPr txBox="1"/>
          <p:nvPr/>
        </p:nvSpPr>
        <p:spPr>
          <a:xfrm>
            <a:off x="4346678" y="2751528"/>
            <a:ext cx="74933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nl-NL" sz="2000" dirty="0"/>
              <a:t>Hoe bieden </a:t>
            </a:r>
            <a:r>
              <a:rPr lang="nl-NL" sz="2000" b="1" dirty="0"/>
              <a:t>andere bedrijven </a:t>
            </a:r>
            <a:r>
              <a:rPr lang="nl-NL" sz="2000" dirty="0"/>
              <a:t>hun kerstproducten of arrangementen aan. Wat heb je zelf ontvangen en wat sprak aan?</a:t>
            </a:r>
          </a:p>
          <a:p>
            <a:pPr marL="457200" indent="-457200">
              <a:buAutoNum type="arabicPeriod"/>
            </a:pPr>
            <a:endParaRPr lang="nl-NL" sz="2000" b="1" dirty="0"/>
          </a:p>
          <a:p>
            <a:pPr marL="457200" indent="-457200">
              <a:buAutoNum type="arabicPeriod"/>
            </a:pPr>
            <a:r>
              <a:rPr lang="nl-NL" sz="2000" b="1" dirty="0"/>
              <a:t>Innovatieve (buiten de branche) </a:t>
            </a:r>
            <a:r>
              <a:rPr lang="nl-NL" sz="2000" dirty="0"/>
              <a:t>verkoopkanalen en promoties. Hou ze voor je en neem je ideeën mee.</a:t>
            </a:r>
          </a:p>
          <a:p>
            <a:pPr marL="457200" indent="-457200">
              <a:buAutoNum type="arabicPeriod"/>
            </a:pPr>
            <a:endParaRPr lang="nl-NL" sz="2000" dirty="0"/>
          </a:p>
          <a:p>
            <a:pPr marL="457200" indent="-457200">
              <a:buAutoNum type="arabicPeriod"/>
            </a:pPr>
            <a:r>
              <a:rPr lang="nl-NL" sz="2000" dirty="0"/>
              <a:t> Welke </a:t>
            </a:r>
            <a:r>
              <a:rPr lang="nl-NL" sz="2000" b="1" dirty="0"/>
              <a:t>technologieën</a:t>
            </a:r>
            <a:r>
              <a:rPr lang="nl-NL" sz="2000" dirty="0"/>
              <a:t> of digitale tools hebben jullie gevonden die marketing of verkoop kan ondersteunen?</a:t>
            </a:r>
          </a:p>
        </p:txBody>
      </p:sp>
    </p:spTree>
    <p:extLst>
      <p:ext uri="{BB962C8B-B14F-4D97-AF65-F5344CB8AC3E}">
        <p14:creationId xmlns:p14="http://schemas.microsoft.com/office/powerpoint/2010/main" val="1750184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674E9C-ED8B-332C-ABA2-9EDBFEA27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32">
            <a:extLst>
              <a:ext uri="{FF2B5EF4-FFF2-40B4-BE49-F238E27FC236}">
                <a16:creationId xmlns:a16="http://schemas.microsoft.com/office/drawing/2014/main" id="{C9A8385F-99B7-1597-2E39-1A81AF657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34">
            <a:extLst>
              <a:ext uri="{FF2B5EF4-FFF2-40B4-BE49-F238E27FC236}">
                <a16:creationId xmlns:a16="http://schemas.microsoft.com/office/drawing/2014/main" id="{DFC52ECA-3558-9834-2ECF-B1035F764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36">
            <a:extLst>
              <a:ext uri="{FF2B5EF4-FFF2-40B4-BE49-F238E27FC236}">
                <a16:creationId xmlns:a16="http://schemas.microsoft.com/office/drawing/2014/main" id="{3A992A17-226E-3570-E3A4-8B7C67E01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38">
            <a:extLst>
              <a:ext uri="{FF2B5EF4-FFF2-40B4-BE49-F238E27FC236}">
                <a16:creationId xmlns:a16="http://schemas.microsoft.com/office/drawing/2014/main" id="{760B346B-7FF0-D716-F61A-C53BE875A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Freeform: Shape 40">
            <a:extLst>
              <a:ext uri="{FF2B5EF4-FFF2-40B4-BE49-F238E27FC236}">
                <a16:creationId xmlns:a16="http://schemas.microsoft.com/office/drawing/2014/main" id="{120B1AAE-D6B3-AAE9-CCD5-A84554ECE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56332AE-6758-AF32-AE7C-A04F3A59C65B}"/>
              </a:ext>
            </a:extLst>
          </p:cNvPr>
          <p:cNvSpPr txBox="1"/>
          <p:nvPr/>
        </p:nvSpPr>
        <p:spPr>
          <a:xfrm>
            <a:off x="660041" y="2767106"/>
            <a:ext cx="2880828" cy="3071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4000" i="1" dirty="0">
                <a:solidFill>
                  <a:schemeClr val="bg1"/>
                </a:solidFill>
              </a:rPr>
              <a:t>Divergeren – ideeën genereren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Afbeelding 8" descr="Afbeelding met Graphics, Lettertype, grafische vormgeving, rood&#10;&#10;Door AI gegenereerde inhoud is mogelijk onjuist.">
            <a:extLst>
              <a:ext uri="{FF2B5EF4-FFF2-40B4-BE49-F238E27FC236}">
                <a16:creationId xmlns:a16="http://schemas.microsoft.com/office/drawing/2014/main" id="{1DDF8E22-A43E-2359-14A0-84F0BA8F81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799" y="320815"/>
            <a:ext cx="1116631" cy="694122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9BC9939F-F32F-1BF2-7A68-48C0DBA36FF3}"/>
              </a:ext>
            </a:extLst>
          </p:cNvPr>
          <p:cNvSpPr txBox="1"/>
          <p:nvPr/>
        </p:nvSpPr>
        <p:spPr>
          <a:xfrm>
            <a:off x="4288063" y="3245645"/>
            <a:ext cx="496533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1. </a:t>
            </a:r>
            <a:r>
              <a:rPr lang="nl-NL" sz="2000" b="1" dirty="0"/>
              <a:t>Doelgroep</a:t>
            </a:r>
            <a:r>
              <a:rPr lang="nl-NL" sz="2000" dirty="0"/>
              <a:t> (5 minuten)</a:t>
            </a:r>
          </a:p>
          <a:p>
            <a:endParaRPr lang="nl-NL" sz="2000" dirty="0"/>
          </a:p>
          <a:p>
            <a:r>
              <a:rPr lang="nl-NL" sz="2000" dirty="0"/>
              <a:t>2. Innoveren maar! (15 minuten de tijd voor)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b="1" dirty="0"/>
              <a:t>Marketing/sales</a:t>
            </a:r>
            <a:r>
              <a:rPr lang="nl-NL" sz="2000" dirty="0"/>
              <a:t> </a:t>
            </a:r>
            <a:r>
              <a:rPr lang="nl-NL" sz="2000" b="1" dirty="0"/>
              <a:t>acties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b="1" dirty="0"/>
              <a:t>Verkoopkanalen</a:t>
            </a:r>
            <a:r>
              <a:rPr lang="nl-NL" sz="20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b="1" dirty="0"/>
              <a:t>Technologieën</a:t>
            </a:r>
            <a:endParaRPr lang="nl-NL" sz="2000" i="1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B47D5B9-E01F-282C-162C-A89533569FA0}"/>
              </a:ext>
            </a:extLst>
          </p:cNvPr>
          <p:cNvSpPr txBox="1"/>
          <p:nvPr/>
        </p:nvSpPr>
        <p:spPr>
          <a:xfrm>
            <a:off x="4384299" y="2101867"/>
            <a:ext cx="75672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>
                <a:solidFill>
                  <a:srgbClr val="BD2B30"/>
                </a:solidFill>
              </a:rPr>
              <a:t>“</a:t>
            </a:r>
            <a:r>
              <a:rPr lang="nl-NL" sz="2000" dirty="0">
                <a:solidFill>
                  <a:srgbClr val="BD2B30"/>
                </a:solidFill>
              </a:rPr>
              <a:t>Alle ideeën zijn welkom, geen kritiek. Gekke ideeën zijn welkom!"</a:t>
            </a:r>
          </a:p>
        </p:txBody>
      </p:sp>
    </p:spTree>
    <p:extLst>
      <p:ext uri="{BB962C8B-B14F-4D97-AF65-F5344CB8AC3E}">
        <p14:creationId xmlns:p14="http://schemas.microsoft.com/office/powerpoint/2010/main" val="1923286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3D9FE4-0E17-8585-654B-A648A1497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32">
            <a:extLst>
              <a:ext uri="{FF2B5EF4-FFF2-40B4-BE49-F238E27FC236}">
                <a16:creationId xmlns:a16="http://schemas.microsoft.com/office/drawing/2014/main" id="{0C154A0C-5F65-23CD-5109-4EC3C76A0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34">
            <a:extLst>
              <a:ext uri="{FF2B5EF4-FFF2-40B4-BE49-F238E27FC236}">
                <a16:creationId xmlns:a16="http://schemas.microsoft.com/office/drawing/2014/main" id="{66E75054-A369-01BD-C53C-0078F21131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36">
            <a:extLst>
              <a:ext uri="{FF2B5EF4-FFF2-40B4-BE49-F238E27FC236}">
                <a16:creationId xmlns:a16="http://schemas.microsoft.com/office/drawing/2014/main" id="{DB14BD40-B33D-33F7-F46F-6EB5057B0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38">
            <a:extLst>
              <a:ext uri="{FF2B5EF4-FFF2-40B4-BE49-F238E27FC236}">
                <a16:creationId xmlns:a16="http://schemas.microsoft.com/office/drawing/2014/main" id="{08AF3AD9-389F-A594-4517-788A2811E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Freeform: Shape 40">
            <a:extLst>
              <a:ext uri="{FF2B5EF4-FFF2-40B4-BE49-F238E27FC236}">
                <a16:creationId xmlns:a16="http://schemas.microsoft.com/office/drawing/2014/main" id="{3BD5336F-149C-F09C-0798-6AA067413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8D451CC-ED01-3257-050B-C8669F939434}"/>
              </a:ext>
            </a:extLst>
          </p:cNvPr>
          <p:cNvSpPr txBox="1"/>
          <p:nvPr/>
        </p:nvSpPr>
        <p:spPr>
          <a:xfrm>
            <a:off x="660041" y="2767106"/>
            <a:ext cx="3085482" cy="3071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4000" i="1" dirty="0">
                <a:solidFill>
                  <a:schemeClr val="bg1"/>
                </a:solidFill>
              </a:rPr>
              <a:t>Convergeren – selecteren en verfijnen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Afbeelding 8" descr="Afbeelding met Graphics, Lettertype, grafische vormgeving, rood&#10;&#10;Door AI gegenereerde inhoud is mogelijk onjuist.">
            <a:extLst>
              <a:ext uri="{FF2B5EF4-FFF2-40B4-BE49-F238E27FC236}">
                <a16:creationId xmlns:a16="http://schemas.microsoft.com/office/drawing/2014/main" id="{54A5E7FA-6596-6FF1-6031-2BAB0DC7B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799" y="320815"/>
            <a:ext cx="1116631" cy="694122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36703A19-92E4-FFBF-303F-A5E538276357}"/>
              </a:ext>
            </a:extLst>
          </p:cNvPr>
          <p:cNvSpPr txBox="1"/>
          <p:nvPr/>
        </p:nvSpPr>
        <p:spPr>
          <a:xfrm>
            <a:off x="4310253" y="2767106"/>
            <a:ext cx="757017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sz="2000" dirty="0"/>
              <a:t>Selecteer ideeën die </a:t>
            </a:r>
            <a:r>
              <a:rPr lang="nl-NL" sz="2000" b="1" dirty="0"/>
              <a:t>innovatief, haalbaar en passend bij ZIN</a:t>
            </a:r>
            <a:r>
              <a:rPr lang="nl-NL" sz="2000" dirty="0"/>
              <a:t> zijn.</a:t>
            </a:r>
          </a:p>
          <a:p>
            <a:pPr marL="285750" indent="-285750">
              <a:buFontTx/>
              <a:buChar char="-"/>
            </a:pPr>
            <a:endParaRPr lang="nl-NL" sz="2000" i="1" dirty="0"/>
          </a:p>
          <a:p>
            <a:pPr marL="285750" indent="-285750">
              <a:buFontTx/>
              <a:buChar char="-"/>
            </a:pPr>
            <a:r>
              <a:rPr lang="nl-NL" sz="2000" b="1" dirty="0"/>
              <a:t>Prioriteren</a:t>
            </a:r>
            <a:r>
              <a:rPr lang="nl-NL" sz="2000" dirty="0"/>
              <a:t> via stickers of stemmen: iedereen krijgt </a:t>
            </a:r>
            <a:r>
              <a:rPr lang="nl-NL" sz="2000" b="1" dirty="0"/>
              <a:t>2 stemmen </a:t>
            </a:r>
            <a:r>
              <a:rPr lang="nl-NL" sz="2000" dirty="0"/>
              <a:t>per onderdeel.</a:t>
            </a:r>
          </a:p>
          <a:p>
            <a:pPr marL="285750" indent="-285750">
              <a:buFontTx/>
              <a:buChar char="-"/>
            </a:pPr>
            <a:endParaRPr lang="nl-NL" sz="2000" i="1" dirty="0"/>
          </a:p>
          <a:p>
            <a:pPr marL="285750" indent="-285750">
              <a:buFontTx/>
              <a:buChar char="-"/>
            </a:pPr>
            <a:r>
              <a:rPr lang="nl-NL" sz="2000" dirty="0"/>
              <a:t>Licht toe wat je voorkeur heeft en waarom!</a:t>
            </a:r>
          </a:p>
        </p:txBody>
      </p:sp>
    </p:spTree>
    <p:extLst>
      <p:ext uri="{BB962C8B-B14F-4D97-AF65-F5344CB8AC3E}">
        <p14:creationId xmlns:p14="http://schemas.microsoft.com/office/powerpoint/2010/main" val="179458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00C9D7-E0E3-0543-373A-135B60AFC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13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15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7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9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21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4A154A8-47D4-8668-2167-E82206823A53}"/>
              </a:ext>
            </a:extLst>
          </p:cNvPr>
          <p:cNvSpPr txBox="1"/>
          <p:nvPr/>
        </p:nvSpPr>
        <p:spPr>
          <a:xfrm>
            <a:off x="1386865" y="818984"/>
            <a:ext cx="6596245" cy="32685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 err="1">
                <a:solidFill>
                  <a:srgbClr val="FFFFFF"/>
                </a:solidFill>
              </a:rPr>
              <a:t>Vervolg</a:t>
            </a:r>
            <a:r>
              <a:rPr lang="en-US" sz="4800" dirty="0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35" name="Rectangle 23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BF03934-82A8-1C49-D03C-46620A1B94ED}"/>
              </a:ext>
            </a:extLst>
          </p:cNvPr>
          <p:cNvSpPr txBox="1"/>
          <p:nvPr/>
        </p:nvSpPr>
        <p:spPr>
          <a:xfrm>
            <a:off x="1931874" y="4797188"/>
            <a:ext cx="6051236" cy="1241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2400" dirty="0" err="1">
                <a:solidFill>
                  <a:schemeClr val="bg1"/>
                </a:solidFill>
              </a:rPr>
              <a:t>Validatie</a:t>
            </a:r>
            <a:r>
              <a:rPr lang="en-US" sz="2400" dirty="0">
                <a:solidFill>
                  <a:schemeClr val="bg1"/>
                </a:solidFill>
              </a:rPr>
              <a:t> met expert. </a:t>
            </a:r>
            <a:r>
              <a:rPr lang="en-US" sz="2400" dirty="0" err="1">
                <a:solidFill>
                  <a:schemeClr val="bg1"/>
                </a:solidFill>
              </a:rPr>
              <a:t>Onze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imput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toetsen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en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doorvragen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voor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selecteren</a:t>
            </a:r>
            <a:r>
              <a:rPr lang="en-US" sz="2400" dirty="0">
                <a:solidFill>
                  <a:schemeClr val="bg1"/>
                </a:solidFill>
              </a:rPr>
              <a:t> extra </a:t>
            </a:r>
            <a:r>
              <a:rPr lang="en-US" sz="2400" dirty="0" err="1">
                <a:solidFill>
                  <a:schemeClr val="bg1"/>
                </a:solidFill>
              </a:rPr>
              <a:t>activiteiten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>
                <a:solidFill>
                  <a:schemeClr val="bg1"/>
                </a:solidFill>
              </a:rPr>
              <a:t>Terugkoppeling</a:t>
            </a:r>
            <a:r>
              <a:rPr lang="en-US" sz="2400" dirty="0">
                <a:solidFill>
                  <a:schemeClr val="bg1"/>
                </a:solidFill>
              </a:rPr>
              <a:t> doe </a:t>
            </a:r>
            <a:r>
              <a:rPr lang="en-US" sz="2400" dirty="0" err="1">
                <a:solidFill>
                  <a:schemeClr val="bg1"/>
                </a:solidFill>
              </a:rPr>
              <a:t>ik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zodra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dit</a:t>
            </a:r>
            <a:r>
              <a:rPr lang="en-US" sz="2400" dirty="0">
                <a:solidFill>
                  <a:schemeClr val="bg1"/>
                </a:solidFill>
              </a:rPr>
              <a:t> is </a:t>
            </a:r>
            <a:r>
              <a:rPr lang="en-US" sz="2400" dirty="0" err="1">
                <a:solidFill>
                  <a:schemeClr val="bg1"/>
                </a:solidFill>
              </a:rPr>
              <a:t>gebeurd</a:t>
            </a:r>
            <a:r>
              <a:rPr lang="en-US" sz="2400" dirty="0">
                <a:solidFill>
                  <a:schemeClr val="bg1"/>
                </a:solidFill>
              </a:rPr>
              <a:t> .  </a:t>
            </a:r>
          </a:p>
        </p:txBody>
      </p:sp>
      <p:sp>
        <p:nvSpPr>
          <p:cNvPr id="36" name="Rectangle 25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Afbeelding 8" descr="Afbeelding met Graphics, Lettertype, grafische vormgeving, rood&#10;&#10;Door AI gegenereerde inhoud is mogelijk onjuist.">
            <a:extLst>
              <a:ext uri="{FF2B5EF4-FFF2-40B4-BE49-F238E27FC236}">
                <a16:creationId xmlns:a16="http://schemas.microsoft.com/office/drawing/2014/main" id="{CF836E0A-0919-D8CF-D257-0090ED34FE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799" y="320815"/>
            <a:ext cx="1116631" cy="69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034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EDFE58-461C-8926-FB7A-83C67F7A3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1843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>
            <a:extLst>
              <a:ext uri="{FF2B5EF4-FFF2-40B4-BE49-F238E27FC236}">
                <a16:creationId xmlns:a16="http://schemas.microsoft.com/office/drawing/2014/main" id="{F3A74332-28DD-9F2E-F0DE-A1BC03B60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" b="24860"/>
          <a:stretch>
            <a:fillRect/>
          </a:stretch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E6267407-5FCA-D5E9-7A2C-45D7DE6D5A0E}"/>
              </a:ext>
            </a:extLst>
          </p:cNvPr>
          <p:cNvSpPr txBox="1"/>
          <p:nvPr/>
        </p:nvSpPr>
        <p:spPr>
          <a:xfrm>
            <a:off x="1086240" y="1014937"/>
            <a:ext cx="10019520" cy="447146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6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Wie </a:t>
            </a:r>
            <a:r>
              <a:rPr lang="en-US" sz="60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heeft</a:t>
            </a:r>
            <a:r>
              <a:rPr lang="en-US" sz="6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gewonnen</a:t>
            </a:r>
            <a:r>
              <a:rPr lang="en-US" sz="6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6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6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6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Dank </a:t>
            </a:r>
            <a:r>
              <a:rPr lang="en-US" sz="60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voor</a:t>
            </a:r>
            <a:r>
              <a:rPr lang="en-US" sz="6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jullie</a:t>
            </a:r>
            <a:r>
              <a:rPr lang="en-US" sz="6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deelname</a:t>
            </a:r>
            <a:r>
              <a:rPr lang="en-US" sz="6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  <p:pic>
        <p:nvPicPr>
          <p:cNvPr id="9" name="Afbeelding 8" descr="Afbeelding met Graphics, Lettertype, grafische vormgeving, rood&#10;&#10;Door AI gegenereerde inhoud is mogelijk onjuist.">
            <a:extLst>
              <a:ext uri="{FF2B5EF4-FFF2-40B4-BE49-F238E27FC236}">
                <a16:creationId xmlns:a16="http://schemas.microsoft.com/office/drawing/2014/main" id="{CB67576A-3D98-9AF7-A012-BA20D8825D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799" y="320815"/>
            <a:ext cx="1116631" cy="69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667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Kantoorthema">
  <a:themeElements>
    <a:clrScheme name="Roo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271</Words>
  <Application>Microsoft Macintosh PowerPoint</Application>
  <PresentationFormat>Breedbeeld</PresentationFormat>
  <Paragraphs>52</Paragraphs>
  <Slides>8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j.donderwinkel@outlook.com</dc:creator>
  <cp:lastModifiedBy>j.donderwinkel@outlook.com</cp:lastModifiedBy>
  <cp:revision>76</cp:revision>
  <dcterms:created xsi:type="dcterms:W3CDTF">2025-05-21T07:27:21Z</dcterms:created>
  <dcterms:modified xsi:type="dcterms:W3CDTF">2025-10-30T10:11:47Z</dcterms:modified>
</cp:coreProperties>
</file>